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4" r:id="rId6"/>
    <p:sldId id="266" r:id="rId7"/>
    <p:sldId id="262" r:id="rId8"/>
    <p:sldId id="273" r:id="rId9"/>
    <p:sldId id="267" r:id="rId10"/>
    <p:sldId id="272" r:id="rId11"/>
    <p:sldId id="270" r:id="rId12"/>
    <p:sldId id="269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3" d="100"/>
          <a:sy n="83" d="100"/>
        </p:scale>
        <p:origin x="-99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BB2DC-619E-4EF8-AF62-DF6C062BFEF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BD471-0B8E-4AEC-BEDA-A0EF50B576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4C51-9055-4E99-9D48-2664F1A46A1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9E38-B11D-4196-9008-D9BD422A07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4C51-9055-4E99-9D48-2664F1A46A1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9E38-B11D-4196-9008-D9BD422A07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4C51-9055-4E99-9D48-2664F1A46A1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9E38-B11D-4196-9008-D9BD422A07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4C51-9055-4E99-9D48-2664F1A46A1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9E38-B11D-4196-9008-D9BD422A07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4C51-9055-4E99-9D48-2664F1A46A1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9E38-B11D-4196-9008-D9BD422A07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4C51-9055-4E99-9D48-2664F1A46A1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9E38-B11D-4196-9008-D9BD422A07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4C51-9055-4E99-9D48-2664F1A46A1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9E38-B11D-4196-9008-D9BD422A07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4C51-9055-4E99-9D48-2664F1A46A1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C59E38-B11D-4196-9008-D9BD422A07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4C51-9055-4E99-9D48-2664F1A46A1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9E38-B11D-4196-9008-D9BD422A07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4C51-9055-4E99-9D48-2664F1A46A1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1C59E38-B11D-4196-9008-D9BD422A07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4ED4C51-9055-4E99-9D48-2664F1A46A1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9E38-B11D-4196-9008-D9BD422A07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4ED4C51-9055-4E99-9D48-2664F1A46A1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1C59E38-B11D-4196-9008-D9BD422A07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0"/>
            <a:ext cx="8786874" cy="6715148"/>
          </a:xfrm>
        </p:spPr>
        <p:txBody>
          <a:bodyPr>
            <a:noAutofit/>
          </a:bodyPr>
          <a:lstStyle/>
          <a:p>
            <a:pPr algn="just"/>
            <a:r>
              <a:rPr lang="ru-RU" sz="55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5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5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5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5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5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5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5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5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5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5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5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5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5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55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42853"/>
            <a:ext cx="850112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5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ГБОУ ВПО ЧГМА</a:t>
            </a:r>
          </a:p>
          <a:p>
            <a:pPr algn="ctr"/>
            <a:r>
              <a:rPr lang="ru-RU" sz="25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Кафедра анестезиологии,  реанимации  и </a:t>
            </a:r>
          </a:p>
          <a:p>
            <a:pPr algn="ctr"/>
            <a:r>
              <a:rPr lang="ru-RU" sz="25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интенсивной терапии</a:t>
            </a:r>
          </a:p>
          <a:p>
            <a:pPr algn="ctr"/>
            <a:endParaRPr lang="ru-RU" sz="1400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algn="ctr"/>
            <a:endParaRPr lang="ru-RU" sz="1400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55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Интенсивная терапия больных с особо опасными инфекциями</a:t>
            </a:r>
          </a:p>
          <a:p>
            <a:pPr algn="ctr"/>
            <a:endParaRPr lang="ru-RU" sz="25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algn="r"/>
            <a:r>
              <a:rPr lang="ru-RU" sz="25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Выполнил: клинический ординатор </a:t>
            </a:r>
          </a:p>
          <a:p>
            <a:pPr algn="r"/>
            <a:r>
              <a:rPr lang="ru-RU" sz="25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Попов А.А.</a:t>
            </a:r>
          </a:p>
          <a:p>
            <a:pPr algn="r"/>
            <a:r>
              <a:rPr lang="ru-RU" sz="25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Куратор: Коннов В.А.</a:t>
            </a:r>
          </a:p>
          <a:p>
            <a:pPr algn="ctr"/>
            <a:endParaRPr lang="ru-RU" sz="20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Чита, 2014 </a:t>
            </a:r>
            <a:endParaRPr lang="ru-RU" sz="2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Calibri" pitchFamily="34" charset="0"/>
                <a:cs typeface="Calibri" pitchFamily="34" charset="0"/>
              </a:rPr>
              <a:t>ИТ септического шока</a:t>
            </a:r>
            <a:endParaRPr lang="ru-RU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467600" cy="4840303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инфузионную терапию кристаллоидов коллоидов в соотношении 1:4 ФП+ПП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гидрокортизон в дозе 240-300 мг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кг  5-7 дней</a:t>
            </a:r>
          </a:p>
          <a:p>
            <a:r>
              <a:rPr lang="ru-RU" dirty="0" err="1" smtClean="0">
                <a:latin typeface="Calibri" pitchFamily="34" charset="0"/>
                <a:cs typeface="Calibri" pitchFamily="34" charset="0"/>
              </a:rPr>
              <a:t>иммунозаместительная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 терапия </a:t>
            </a:r>
            <a:r>
              <a:rPr lang="ru-RU" dirty="0" err="1" smtClean="0">
                <a:latin typeface="Calibri" pitchFamily="34" charset="0"/>
                <a:cs typeface="Calibri" pitchFamily="34" charset="0"/>
              </a:rPr>
              <a:t>пентоглобин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 в дозе 3-5 мл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кг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плазмаферез 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нутритивная поддержка 35-40 ккал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кг</a:t>
            </a:r>
          </a:p>
          <a:p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ru-RU" sz="28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автор </a:t>
            </a:r>
            <a:r>
              <a:rPr lang="ru-RU" sz="28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статьи, </a:t>
            </a:r>
            <a:r>
              <a:rPr lang="ru-RU" sz="28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2012 академик В.С. Савельев</a:t>
            </a:r>
            <a:endParaRPr lang="ru-RU" sz="2800" dirty="0" smtClean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Calibri" pitchFamily="34" charset="0"/>
              </a:rPr>
              <a:t>Респираторная поддержка</a:t>
            </a:r>
            <a:endParaRPr lang="ru-RU" sz="4000" b="1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054617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Calibri" pitchFamily="34" charset="0"/>
              </a:rPr>
              <a:t>Инсуфляция увлажненным </a:t>
            </a:r>
            <a:r>
              <a:rPr lang="ru-RU" sz="2800" dirty="0" smtClean="0">
                <a:latin typeface="Calibri" pitchFamily="34" charset="0"/>
              </a:rPr>
              <a:t>О</a:t>
            </a:r>
            <a:r>
              <a:rPr lang="ru-RU" sz="2800" baseline="-25000" dirty="0" smtClean="0">
                <a:latin typeface="Calibri" pitchFamily="34" charset="0"/>
              </a:rPr>
              <a:t>2</a:t>
            </a:r>
            <a:endParaRPr lang="ru-RU" sz="2800" baseline="-25000" dirty="0" smtClean="0">
              <a:latin typeface="Calibri" pitchFamily="34" charset="0"/>
            </a:endParaRPr>
          </a:p>
          <a:p>
            <a:r>
              <a:rPr lang="ru-RU" sz="2800" dirty="0" smtClean="0">
                <a:latin typeface="Calibri" pitchFamily="34" charset="0"/>
              </a:rPr>
              <a:t>Показания для ИВЛ:</a:t>
            </a:r>
          </a:p>
          <a:p>
            <a:pPr>
              <a:buNone/>
            </a:pPr>
            <a:r>
              <a:rPr lang="ru-RU" sz="2800" dirty="0" smtClean="0">
                <a:latin typeface="Calibri" pitchFamily="34" charset="0"/>
              </a:rPr>
              <a:t>   - нарушения ритма дыхания, ЧДД более 40 в минуту </a:t>
            </a:r>
          </a:p>
          <a:p>
            <a:pPr>
              <a:buNone/>
            </a:pPr>
            <a:r>
              <a:rPr lang="ru-RU" sz="2800" dirty="0" smtClean="0">
                <a:latin typeface="Calibri" pitchFamily="34" charset="0"/>
              </a:rPr>
              <a:t>   - </a:t>
            </a:r>
            <a:r>
              <a:rPr lang="en-US" sz="2800" dirty="0" smtClean="0">
                <a:latin typeface="Calibri" pitchFamily="34" charset="0"/>
              </a:rPr>
              <a:t>SpO</a:t>
            </a:r>
            <a:r>
              <a:rPr lang="ru-RU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меньше </a:t>
            </a:r>
            <a:r>
              <a:rPr lang="en-US" sz="2800" dirty="0" smtClean="0">
                <a:latin typeface="Calibri" pitchFamily="34" charset="0"/>
              </a:rPr>
              <a:t>90 %</a:t>
            </a:r>
            <a:r>
              <a:rPr lang="ru-RU" sz="2800" dirty="0" smtClean="0">
                <a:latin typeface="Calibri" pitchFamily="34" charset="0"/>
              </a:rPr>
              <a:t> (с </a:t>
            </a:r>
            <a:r>
              <a:rPr lang="ru-RU" sz="2800" dirty="0" err="1" smtClean="0">
                <a:latin typeface="Calibri" pitchFamily="34" charset="0"/>
              </a:rPr>
              <a:t>инсуфляцией</a:t>
            </a:r>
            <a:r>
              <a:rPr lang="ru-RU" sz="2800" dirty="0" smtClean="0">
                <a:latin typeface="Calibri" pitchFamily="34" charset="0"/>
              </a:rPr>
              <a:t> О</a:t>
            </a:r>
            <a:r>
              <a:rPr lang="ru-RU" sz="2800" baseline="-25000" dirty="0" smtClean="0">
                <a:latin typeface="Calibri" pitchFamily="34" charset="0"/>
              </a:rPr>
              <a:t>2</a:t>
            </a:r>
            <a:r>
              <a:rPr lang="ru-RU" sz="2800" dirty="0" smtClean="0">
                <a:latin typeface="Calibri" pitchFamily="34" charset="0"/>
              </a:rPr>
              <a:t>)</a:t>
            </a:r>
            <a:endParaRPr lang="en-US" sz="28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Calibri" pitchFamily="34" charset="0"/>
              </a:rPr>
              <a:t>   - кома </a:t>
            </a:r>
            <a:r>
              <a:rPr lang="en-US" sz="2800" dirty="0" smtClean="0">
                <a:latin typeface="Calibri" pitchFamily="34" charset="0"/>
              </a:rPr>
              <a:t>I</a:t>
            </a:r>
            <a:endParaRPr lang="ru-RU" sz="28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Calibri" pitchFamily="34" charset="0"/>
              </a:rPr>
              <a:t>   - респираторный коэффициент меньше                                300 (ОРДС)</a:t>
            </a:r>
            <a:endParaRPr lang="ru-RU" sz="2800" dirty="0">
              <a:latin typeface="Calibri" pitchFamily="34" charset="0"/>
            </a:endParaRPr>
          </a:p>
        </p:txBody>
      </p:sp>
      <p:pic>
        <p:nvPicPr>
          <p:cNvPr id="2050" name="Picture 2" descr="C:\Users\Антон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3071810"/>
            <a:ext cx="2357454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26" y="357142"/>
            <a:ext cx="8572592" cy="65008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atin typeface="Calibri" pitchFamily="34" charset="0"/>
                <a:cs typeface="Times New Roman" pitchFamily="18" charset="0"/>
              </a:rPr>
              <a:t>Заключение</a:t>
            </a:r>
          </a:p>
          <a:p>
            <a:pPr algn="ctr">
              <a:buNone/>
            </a:pPr>
            <a:endParaRPr lang="ru-RU" sz="2000" b="1" dirty="0" smtClean="0">
              <a:latin typeface="Calibri" pitchFamily="34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ru-RU" sz="3000" dirty="0" smtClean="0">
                <a:latin typeface="Calibri" pitchFamily="34" charset="0"/>
                <a:cs typeface="Times New Roman" pitchFamily="18" charset="0"/>
              </a:rPr>
              <a:t>		Своевременное </a:t>
            </a:r>
            <a:r>
              <a:rPr lang="ru-RU" sz="3000" dirty="0" smtClean="0">
                <a:latin typeface="Calibri" pitchFamily="34" charset="0"/>
                <a:cs typeface="Times New Roman" pitchFamily="18" charset="0"/>
              </a:rPr>
              <a:t>распознавание заболевания и раннее начало терапии на догоспитальном и госпитальных этапах ведет к снижению летальности от 40% до 2% неблагоприятного исхода</a:t>
            </a:r>
          </a:p>
          <a:p>
            <a:pPr marL="514350" indent="-514350" algn="just">
              <a:buAutoNum type="arabicPeriod"/>
            </a:pPr>
            <a:endParaRPr lang="ru-RU" sz="3000" dirty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5500" dirty="0" smtClean="0">
              <a:latin typeface="Calibri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dirty="0" smtClean="0">
                <a:latin typeface="Calibri" pitchFamily="34" charset="0"/>
                <a:cs typeface="Times New Roman" pitchFamily="18" charset="0"/>
              </a:rPr>
              <a:t>Спасибо за внимание!!!</a:t>
            </a:r>
            <a:endParaRPr lang="ru-RU" sz="60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1026" name="Picture 2" descr="C:\Users\Антон\Desktop\8277853_38909-700x5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214686"/>
            <a:ext cx="5178439" cy="2932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357694"/>
            <a:ext cx="9144000" cy="2286016"/>
          </a:xfrm>
        </p:spPr>
        <p:txBody>
          <a:bodyPr>
            <a:normAutofit/>
          </a:bodyPr>
          <a:lstStyle/>
          <a:p>
            <a:pPr algn="just"/>
            <a:r>
              <a:rPr lang="ru-RU" sz="3000" dirty="0" smtClean="0">
                <a:latin typeface="Calibri" pitchFamily="34" charset="0"/>
                <a:cs typeface="Times New Roman" pitchFamily="18" charset="0"/>
              </a:rPr>
              <a:t>эпидемия с охватом больших масс населения</a:t>
            </a:r>
          </a:p>
          <a:p>
            <a:pPr algn="just"/>
            <a:r>
              <a:rPr lang="ru-RU" sz="3000" dirty="0" smtClean="0">
                <a:latin typeface="Calibri" pitchFamily="34" charset="0"/>
                <a:cs typeface="Times New Roman" pitchFamily="18" charset="0"/>
              </a:rPr>
              <a:t>высокая летальность</a:t>
            </a:r>
          </a:p>
          <a:p>
            <a:pPr algn="just"/>
            <a:r>
              <a:rPr lang="ru-RU" sz="3000" dirty="0" smtClean="0">
                <a:latin typeface="Calibri" pitchFamily="34" charset="0"/>
                <a:cs typeface="Times New Roman" pitchFamily="18" charset="0"/>
              </a:rPr>
              <a:t>инвалидизация</a:t>
            </a:r>
            <a:endParaRPr lang="ru-RU" sz="30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Рисунок 3" descr="3 - коп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214290"/>
            <a:ext cx="5429288" cy="4143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00090"/>
            <a:ext cx="9144000" cy="214314"/>
          </a:xfrm>
        </p:spPr>
        <p:txBody>
          <a:bodyPr>
            <a:normAutofit fontScale="90000"/>
          </a:bodyPr>
          <a:lstStyle/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86874" cy="6286544"/>
          </a:xfrm>
        </p:spPr>
        <p:txBody>
          <a:bodyPr>
            <a:normAutofit/>
          </a:bodyPr>
          <a:lstStyle/>
          <a:p>
            <a:pPr marL="0" lvl="8" algn="ctr">
              <a:spcBef>
                <a:spcPts val="0"/>
              </a:spcBef>
              <a:buNone/>
            </a:pPr>
            <a:r>
              <a:rPr lang="ru-RU" sz="4000" dirty="0" smtClean="0">
                <a:latin typeface="Calibri" pitchFamily="34" charset="0"/>
                <a:cs typeface="Times New Roman" pitchFamily="18" charset="0"/>
              </a:rPr>
              <a:t>Особо опасные инфекции</a:t>
            </a:r>
          </a:p>
          <a:p>
            <a:pPr marL="0" lvl="8" algn="ctr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8" algn="ctr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8" algn="ctr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8" algn="ctr">
              <a:spcBef>
                <a:spcPts val="0"/>
              </a:spcBef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8" algn="just">
              <a:spcBef>
                <a:spcPts val="0"/>
              </a:spcBef>
              <a:buNone/>
            </a:pPr>
            <a:r>
              <a:rPr lang="ru-RU" sz="3000" dirty="0" smtClean="0">
                <a:latin typeface="Calibri" pitchFamily="34" charset="0"/>
                <a:cs typeface="Times New Roman" pitchFamily="18" charset="0"/>
              </a:rPr>
              <a:t>       </a:t>
            </a:r>
            <a:endParaRPr lang="ru-RU" sz="3000" dirty="0" smtClean="0">
              <a:latin typeface="Calibri" pitchFamily="34" charset="0"/>
              <a:cs typeface="Times New Roman" pitchFamily="18" charset="0"/>
            </a:endParaRPr>
          </a:p>
          <a:p>
            <a:pPr marL="0" lvl="8" algn="just">
              <a:spcBef>
                <a:spcPts val="0"/>
              </a:spcBef>
              <a:buNone/>
            </a:pPr>
            <a:r>
              <a:rPr lang="ru-RU" sz="3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Calibri" pitchFamily="34" charset="0"/>
                <a:cs typeface="Times New Roman" pitchFamily="18" charset="0"/>
              </a:rPr>
              <a:t>        </a:t>
            </a:r>
            <a:r>
              <a:rPr lang="ru-RU" sz="3000" dirty="0" smtClean="0">
                <a:latin typeface="Calibri" pitchFamily="34" charset="0"/>
                <a:cs typeface="Times New Roman" pitchFamily="18" charset="0"/>
              </a:rPr>
              <a:t>  </a:t>
            </a:r>
            <a:r>
              <a:rPr lang="ru-RU" sz="3000" dirty="0" smtClean="0">
                <a:latin typeface="Calibri" pitchFamily="34" charset="0"/>
                <a:cs typeface="Times New Roman" pitchFamily="18" charset="0"/>
              </a:rPr>
              <a:t>Чума</a:t>
            </a:r>
            <a:r>
              <a:rPr lang="ru-RU" sz="2600" dirty="0" smtClean="0">
                <a:latin typeface="Calibri" pitchFamily="34" charset="0"/>
                <a:cs typeface="Times New Roman" pitchFamily="18" charset="0"/>
              </a:rPr>
              <a:t> </a:t>
            </a:r>
          </a:p>
          <a:p>
            <a:pPr marL="0" lvl="8" algn="ctr">
              <a:spcBef>
                <a:spcPts val="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8" algn="ctr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1607323" y="1464455"/>
            <a:ext cx="1000132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4072728" y="1785132"/>
            <a:ext cx="114300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6465107" y="1535893"/>
            <a:ext cx="1143008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86546" y="2357430"/>
            <a:ext cx="2357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latin typeface="Calibri" pitchFamily="34" charset="0"/>
                <a:cs typeface="Times New Roman" pitchFamily="18" charset="0"/>
              </a:rPr>
              <a:t>Сибирская язва</a:t>
            </a:r>
            <a:endParaRPr lang="ru-RU" sz="30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9058" y="2571744"/>
            <a:ext cx="15001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latin typeface="Calibri" pitchFamily="34" charset="0"/>
                <a:cs typeface="Times New Roman" pitchFamily="18" charset="0"/>
              </a:rPr>
              <a:t>Холера</a:t>
            </a:r>
            <a:r>
              <a:rPr lang="ru-RU" sz="2600" dirty="0" smtClean="0">
                <a:latin typeface="Calibri" pitchFamily="34" charset="0"/>
                <a:cs typeface="Times New Roman" pitchFamily="18" charset="0"/>
              </a:rPr>
              <a:t> </a:t>
            </a:r>
            <a:endParaRPr lang="ru-RU" sz="2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10" name="Рисунок 9" descr="orig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429000"/>
            <a:ext cx="5080346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181748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4000" b="1" dirty="0" smtClean="0">
                <a:latin typeface="Calibri" pitchFamily="34" charset="0"/>
                <a:cs typeface="Times New Roman" pitchFamily="18" charset="0"/>
              </a:rPr>
              <a:t>ЧУМА</a:t>
            </a:r>
            <a:r>
              <a:rPr lang="ru-RU" sz="4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Calibri" pitchFamily="34" charset="0"/>
                <a:cs typeface="Times New Roman" pitchFamily="18" charset="0"/>
              </a:rPr>
              <a:t>- синдром </a:t>
            </a:r>
            <a:r>
              <a:rPr lang="ru-RU" sz="3200" dirty="0" smtClean="0">
                <a:latin typeface="Calibri" pitchFamily="34" charset="0"/>
                <a:cs typeface="Times New Roman" pitchFamily="18" charset="0"/>
              </a:rPr>
              <a:t>интоксикации;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3200" dirty="0" smtClean="0">
                <a:latin typeface="Calibri" pitchFamily="34" charset="0"/>
                <a:cs typeface="Times New Roman" pitchFamily="18" charset="0"/>
              </a:rPr>
              <a:t>             </a:t>
            </a:r>
            <a:r>
              <a:rPr lang="ru-RU" sz="3200" dirty="0" smtClean="0">
                <a:latin typeface="Calibri" pitchFamily="34" charset="0"/>
                <a:cs typeface="Times New Roman" pitchFamily="18" charset="0"/>
              </a:rPr>
              <a:t>   -острой </a:t>
            </a:r>
            <a:r>
              <a:rPr lang="ru-RU" sz="3200" dirty="0" smtClean="0">
                <a:latin typeface="Calibri" pitchFamily="34" charset="0"/>
                <a:cs typeface="Times New Roman" pitchFamily="18" charset="0"/>
              </a:rPr>
              <a:t>сердечной, дыхательной         недостаточности</a:t>
            </a:r>
          </a:p>
          <a:p>
            <a:pPr marL="0" algn="just">
              <a:spcBef>
                <a:spcPts val="0"/>
              </a:spcBef>
            </a:pPr>
            <a:endParaRPr lang="ru-RU" dirty="0" smtClean="0">
              <a:latin typeface="Calibri" pitchFamily="34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</a:pPr>
            <a:endParaRPr lang="ru-RU" dirty="0" smtClean="0">
              <a:latin typeface="Calibri" pitchFamily="34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</a:pPr>
            <a:endParaRPr lang="ru-RU" dirty="0" smtClean="0">
              <a:latin typeface="Calibri" pitchFamily="34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нтон\Desktop\552_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3116"/>
            <a:ext cx="8001056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571528"/>
            <a:ext cx="8229600" cy="214314"/>
          </a:xfrm>
        </p:spPr>
        <p:txBody>
          <a:bodyPr>
            <a:noAutofit/>
          </a:bodyPr>
          <a:lstStyle/>
          <a:p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          </a:t>
            </a:r>
            <a:br>
              <a:rPr lang="ru-RU" sz="1600" dirty="0" smtClean="0"/>
            </a:br>
            <a:r>
              <a:rPr lang="ru-RU" sz="1600" dirty="0" smtClean="0"/>
              <a:t>                 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038872"/>
          </a:xfrm>
        </p:spPr>
        <p:txBody>
          <a:bodyPr/>
          <a:lstStyle/>
          <a:p>
            <a:pPr algn="just">
              <a:buNone/>
            </a:pPr>
            <a:r>
              <a:rPr lang="ru-RU" sz="4000" b="1" dirty="0" smtClean="0">
                <a:latin typeface="Calibri" pitchFamily="34" charset="0"/>
                <a:cs typeface="Times New Roman" pitchFamily="18" charset="0"/>
              </a:rPr>
              <a:t>Сибирская </a:t>
            </a:r>
            <a:r>
              <a:rPr lang="ru-RU" sz="4000" b="1" dirty="0" smtClean="0">
                <a:latin typeface="Calibri" pitchFamily="34" charset="0"/>
                <a:cs typeface="Times New Roman" pitchFamily="18" charset="0"/>
              </a:rPr>
              <a:t>язва 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острая почечная недостаточность;</a:t>
            </a:r>
            <a:endParaRPr lang="ru-RU" sz="2800" dirty="0" smtClean="0">
              <a:latin typeface="Calibri" pitchFamily="34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                                   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    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- тяжёлый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сепсис</a:t>
            </a:r>
            <a:endParaRPr lang="ru-RU" sz="2800" dirty="0" smtClean="0">
              <a:latin typeface="Calibri" pitchFamily="34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C:\Users\Антон\Desktop\show_image_npadvsinglephoto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2000240"/>
            <a:ext cx="4260175" cy="4429156"/>
          </a:xfrm>
          <a:prstGeom prst="rect">
            <a:avLst/>
          </a:prstGeom>
          <a:noFill/>
        </p:spPr>
      </p:pic>
      <p:pic>
        <p:nvPicPr>
          <p:cNvPr id="2051" name="Picture 3" descr="C:\Users\Антон\Desktop\anthrax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8050" y="2000240"/>
            <a:ext cx="4584935" cy="4429156"/>
          </a:xfrm>
          <a:prstGeom prst="rect">
            <a:avLst/>
          </a:prstGeom>
          <a:noFill/>
        </p:spPr>
      </p:pic>
      <p:cxnSp>
        <p:nvCxnSpPr>
          <p:cNvPr id="11" name="Прямая со стрелкой 10"/>
          <p:cNvCxnSpPr/>
          <p:nvPr/>
        </p:nvCxnSpPr>
        <p:spPr>
          <a:xfrm>
            <a:off x="4000496" y="385762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2428868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</a:pPr>
            <a:r>
              <a:rPr lang="ru-RU" dirty="0" smtClean="0">
                <a:latin typeface="Calibri" pitchFamily="34" charset="0"/>
              </a:rPr>
              <a:t/>
            </a:r>
            <a:br>
              <a:rPr lang="ru-RU" dirty="0" smtClean="0">
                <a:latin typeface="Calibri" pitchFamily="34" charset="0"/>
              </a:rPr>
            </a:br>
            <a:endParaRPr lang="ru-RU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/>
          <a:lstStyle/>
          <a:p>
            <a:pPr algn="just">
              <a:buNone/>
            </a:pPr>
            <a:r>
              <a:rPr lang="ru-RU" sz="3000" dirty="0" smtClean="0">
                <a:latin typeface="Calibri" pitchFamily="34" charset="0"/>
                <a:cs typeface="Times New Roman" pitchFamily="18" charset="0"/>
              </a:rPr>
              <a:t>		</a:t>
            </a:r>
            <a:r>
              <a:rPr lang="ru-RU" sz="4000" b="1" dirty="0" smtClean="0">
                <a:latin typeface="Calibri" pitchFamily="34" charset="0"/>
                <a:cs typeface="Times New Roman" pitchFamily="18" charset="0"/>
              </a:rPr>
              <a:t>Холера</a:t>
            </a:r>
            <a:r>
              <a:rPr lang="ru-RU" sz="3200" dirty="0" smtClean="0">
                <a:latin typeface="Calibri" pitchFamily="34" charset="0"/>
                <a:cs typeface="Times New Roman" pitchFamily="18" charset="0"/>
              </a:rPr>
              <a:t> - </a:t>
            </a:r>
            <a:r>
              <a:rPr lang="ru-RU" sz="3000" dirty="0" smtClean="0">
                <a:latin typeface="Calibri" pitchFamily="34" charset="0"/>
                <a:cs typeface="Times New Roman" pitchFamily="18" charset="0"/>
              </a:rPr>
              <a:t>гиповолемический  шок</a:t>
            </a:r>
          </a:p>
          <a:p>
            <a:pPr algn="just">
              <a:buNone/>
            </a:pP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Calibri" pitchFamily="34" charset="0"/>
                <a:cs typeface="Times New Roman" pitchFamily="18" charset="0"/>
              </a:rPr>
            </a:br>
            <a:endParaRPr lang="ru-RU" dirty="0">
              <a:latin typeface="Calibri" pitchFamily="34" charset="0"/>
            </a:endParaRPr>
          </a:p>
        </p:txBody>
      </p:sp>
      <p:pic>
        <p:nvPicPr>
          <p:cNvPr id="4098" name="Picture 2" descr="C:\Users\Антон\Desktop\2096_10488354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3828592" cy="4429156"/>
          </a:xfrm>
          <a:prstGeom prst="rect">
            <a:avLst/>
          </a:prstGeom>
          <a:noFill/>
        </p:spPr>
      </p:pic>
      <p:pic>
        <p:nvPicPr>
          <p:cNvPr id="4099" name="Picture 3" descr="C:\Users\Антон\Desktop\pic_135843945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428736"/>
            <a:ext cx="4125545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401080" cy="100013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Calibri" pitchFamily="34" charset="0"/>
                <a:cs typeface="Times New Roman" pitchFamily="18" charset="0"/>
              </a:rPr>
              <a:t>Госпитальный этап</a:t>
            </a:r>
            <a:endParaRPr lang="ru-RU" sz="40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9001156" cy="532449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sz="3200" dirty="0" smtClean="0">
                <a:latin typeface="Calibri" pitchFamily="34" charset="0"/>
                <a:cs typeface="Times New Roman" pitchFamily="18" charset="0"/>
              </a:rPr>
              <a:t>ОРИТ инфекционных                                            больниц</a:t>
            </a:r>
          </a:p>
          <a:p>
            <a:r>
              <a:rPr lang="ru-RU" sz="3200" dirty="0" smtClean="0">
                <a:latin typeface="Calibri" pitchFamily="34" charset="0"/>
                <a:cs typeface="Times New Roman" pitchFamily="18" charset="0"/>
              </a:rPr>
              <a:t>мониторинг (</a:t>
            </a:r>
            <a:r>
              <a:rPr lang="ru-RU" sz="3200" dirty="0" smtClean="0"/>
              <a:t>оксиметрия, неинвазивное АД, ЭКГ, ЧД, Т с</a:t>
            </a:r>
            <a:r>
              <a:rPr lang="ru-RU" sz="3200" dirty="0" smtClean="0"/>
              <a:t>* </a:t>
            </a:r>
            <a:r>
              <a:rPr lang="ru-RU" sz="3200" dirty="0" err="1" smtClean="0"/>
              <a:t>лаболаторные</a:t>
            </a:r>
            <a:r>
              <a:rPr lang="ru-RU" sz="3200" dirty="0" smtClean="0"/>
              <a:t> данные и др.)</a:t>
            </a:r>
            <a:endParaRPr lang="ru-RU" sz="3200" dirty="0" smtClean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1026" name="Picture 2" descr="C:\Users\Антон\Desktop\9458780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42852"/>
            <a:ext cx="3786214" cy="2293385"/>
          </a:xfrm>
          <a:prstGeom prst="rect">
            <a:avLst/>
          </a:prstGeom>
          <a:noFill/>
        </p:spPr>
      </p:pic>
      <p:pic>
        <p:nvPicPr>
          <p:cNvPr id="1027" name="Picture 3" descr="C:\Users\Антон\Desktop\al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000504"/>
            <a:ext cx="4214842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err="1" smtClean="0">
                <a:latin typeface="Calibri" pitchFamily="34" charset="0"/>
                <a:cs typeface="Calibri" pitchFamily="34" charset="0"/>
              </a:rPr>
              <a:t>Этиотропная</a:t>
            </a:r>
            <a:r>
              <a:rPr lang="ru-RU" sz="4400" dirty="0" smtClean="0">
                <a:latin typeface="Calibri" pitchFamily="34" charset="0"/>
                <a:cs typeface="Calibri" pitchFamily="34" charset="0"/>
              </a:rPr>
              <a:t> антибактериальная </a:t>
            </a:r>
            <a:r>
              <a:rPr lang="ru-RU" sz="4400" dirty="0" smtClean="0">
                <a:latin typeface="Calibri" pitchFamily="34" charset="0"/>
                <a:cs typeface="Calibri" pitchFamily="34" charset="0"/>
              </a:rPr>
              <a:t>терапия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4768865"/>
          </a:xfrm>
        </p:spPr>
        <p:txBody>
          <a:bodyPr/>
          <a:lstStyle/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Чума: </a:t>
            </a:r>
            <a:r>
              <a:rPr lang="ru-RU" dirty="0" smtClean="0"/>
              <a:t> гентамицин 80 мг 3 раза </a:t>
            </a:r>
            <a:r>
              <a:rPr lang="ru-RU" dirty="0" smtClean="0"/>
              <a:t>сутки;</a:t>
            </a:r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Сибирская язва: : </a:t>
            </a:r>
            <a:r>
              <a:rPr lang="ru-RU" dirty="0" err="1" smtClean="0">
                <a:latin typeface="Calibri" pitchFamily="34" charset="0"/>
                <a:cs typeface="Calibri" pitchFamily="34" charset="0"/>
              </a:rPr>
              <a:t>ципрофлоксацин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 500 мг 2 раза в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сутки;</a:t>
            </a:r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Холера: тетрациклин 0,3   4 раза в сутки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endParaRPr lang="ru-RU" dirty="0"/>
          </a:p>
        </p:txBody>
      </p:sp>
      <p:pic>
        <p:nvPicPr>
          <p:cNvPr id="1026" name="Picture 2" descr="C:\Users\Антон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5" y="3857628"/>
            <a:ext cx="4265869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-500090"/>
            <a:ext cx="7467600" cy="21431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Calibri" pitchFamily="34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Calibri" pitchFamily="34" charset="0"/>
                <a:cs typeface="Times New Roman" pitchFamily="18" charset="0"/>
              </a:rPr>
            </a:br>
            <a:endParaRPr lang="ru-RU" sz="4000" dirty="0">
              <a:latin typeface="Calibri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 lvl="1" algn="ctr">
              <a:buNone/>
            </a:pPr>
            <a:r>
              <a:rPr lang="ru-RU" sz="4000" b="1" dirty="0" smtClean="0">
                <a:latin typeface="Calibri" pitchFamily="34" charset="0"/>
                <a:cs typeface="Times New Roman" pitchFamily="18" charset="0"/>
              </a:rPr>
              <a:t>ИТ </a:t>
            </a:r>
            <a:r>
              <a:rPr lang="ru-RU" sz="4000" b="1" dirty="0" err="1" smtClean="0">
                <a:latin typeface="Calibri" pitchFamily="34" charset="0"/>
                <a:cs typeface="Times New Roman" pitchFamily="18" charset="0"/>
              </a:rPr>
              <a:t>гиповолемического</a:t>
            </a:r>
            <a:r>
              <a:rPr lang="ru-RU" sz="40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Calibri" pitchFamily="34" charset="0"/>
                <a:cs typeface="Times New Roman" pitchFamily="18" charset="0"/>
              </a:rPr>
              <a:t>шока</a:t>
            </a:r>
          </a:p>
          <a:p>
            <a:pPr lvl="1" algn="ctr">
              <a:buNone/>
            </a:pPr>
            <a:endParaRPr lang="ru-RU" sz="3000" dirty="0" smtClean="0">
              <a:latin typeface="Calibri" pitchFamily="34" charset="0"/>
              <a:cs typeface="Times New Roman" pitchFamily="18" charset="0"/>
            </a:endParaRPr>
          </a:p>
          <a:p>
            <a:pPr lvl="1" algn="just"/>
            <a:r>
              <a:rPr lang="ru-RU" sz="3000" dirty="0" smtClean="0">
                <a:latin typeface="Calibri" pitchFamily="34" charset="0"/>
              </a:rPr>
              <a:t>3 болюса сбалансированных растворов кристаллоидов и коллоидов 10-20</a:t>
            </a:r>
            <a:r>
              <a:rPr lang="en-US" sz="3000" dirty="0" smtClean="0">
                <a:latin typeface="Calibri" pitchFamily="34" charset="0"/>
              </a:rPr>
              <a:t>/</a:t>
            </a:r>
            <a:r>
              <a:rPr lang="ru-RU" sz="3000" dirty="0" smtClean="0">
                <a:latin typeface="Calibri" pitchFamily="34" charset="0"/>
              </a:rPr>
              <a:t>мл</a:t>
            </a:r>
            <a:r>
              <a:rPr lang="en-US" sz="3000" dirty="0" smtClean="0">
                <a:latin typeface="Calibri" pitchFamily="34" charset="0"/>
              </a:rPr>
              <a:t>/</a:t>
            </a:r>
            <a:r>
              <a:rPr lang="ru-RU" sz="3000" dirty="0" smtClean="0">
                <a:latin typeface="Calibri" pitchFamily="34" charset="0"/>
              </a:rPr>
              <a:t>кг массы тела</a:t>
            </a:r>
          </a:p>
          <a:p>
            <a:pPr lvl="1" algn="just"/>
            <a:r>
              <a:rPr lang="ru-RU" sz="3200" dirty="0" smtClean="0">
                <a:latin typeface="Calibri" pitchFamily="34" charset="0"/>
              </a:rPr>
              <a:t>при нестабильной гемодинамике подключение вазопрессоров   </a:t>
            </a:r>
            <a:endParaRPr lang="ru-RU" sz="3200" dirty="0">
              <a:latin typeface="Calibri" pitchFamily="34" charset="0"/>
            </a:endParaRPr>
          </a:p>
        </p:txBody>
      </p:sp>
      <p:pic>
        <p:nvPicPr>
          <p:cNvPr id="1026" name="Picture 2" descr="C:\Users\Антон\Desktop\original_1090efe227044c0fc4913a660d7670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429132"/>
            <a:ext cx="2654002" cy="230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1824</TotalTime>
  <Words>221</Words>
  <Application>Microsoft Office PowerPoint</Application>
  <PresentationFormat>Экран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       </vt:lpstr>
      <vt:lpstr>Слайд 2</vt:lpstr>
      <vt:lpstr>Слайд 3</vt:lpstr>
      <vt:lpstr>Слайд 4</vt:lpstr>
      <vt:lpstr>                                              </vt:lpstr>
      <vt:lpstr> </vt:lpstr>
      <vt:lpstr>Госпитальный этап</vt:lpstr>
      <vt:lpstr>Этиотропная антибактериальная терапия </vt:lpstr>
      <vt:lpstr> </vt:lpstr>
      <vt:lpstr>ИТ септического шока</vt:lpstr>
      <vt:lpstr>Респираторная поддержка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Интесивная терапия больных с особо опасными инфекциями</dc:title>
  <dc:creator>Антон</dc:creator>
  <cp:lastModifiedBy>Антон</cp:lastModifiedBy>
  <cp:revision>180</cp:revision>
  <dcterms:created xsi:type="dcterms:W3CDTF">2014-05-21T08:06:30Z</dcterms:created>
  <dcterms:modified xsi:type="dcterms:W3CDTF">2014-06-02T13:27:54Z</dcterms:modified>
</cp:coreProperties>
</file>